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57" r:id="rId3"/>
    <p:sldId id="258" r:id="rId4"/>
    <p:sldId id="259" r:id="rId5"/>
    <p:sldId id="260" r:id="rId6"/>
    <p:sldId id="261" r:id="rId7"/>
    <p:sldId id="269" r:id="rId8"/>
    <p:sldId id="262" r:id="rId9"/>
    <p:sldId id="263" r:id="rId10"/>
    <p:sldId id="265" r:id="rId11"/>
    <p:sldId id="268" r:id="rId12"/>
    <p:sldId id="264" r:id="rId13"/>
    <p:sldId id="266" r:id="rId14"/>
    <p:sldId id="270" r:id="rId15"/>
    <p:sldId id="267"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3704" autoAdjust="0"/>
  </p:normalViewPr>
  <p:slideViewPr>
    <p:cSldViewPr snapToGrid="0">
      <p:cViewPr varScale="1">
        <p:scale>
          <a:sx n="53" d="100"/>
          <a:sy n="53" d="100"/>
        </p:scale>
        <p:origin x="1380" y="66"/>
      </p:cViewPr>
      <p:guideLst/>
    </p:cSldViewPr>
  </p:slideViewPr>
  <p:notesTextViewPr>
    <p:cViewPr>
      <p:scale>
        <a:sx n="1" d="1"/>
        <a:sy n="1" d="1"/>
      </p:scale>
      <p:origin x="0" y="0"/>
    </p:cViewPr>
  </p:notesTextViewPr>
  <p:sorterViewPr>
    <p:cViewPr>
      <p:scale>
        <a:sx n="100" d="100"/>
        <a:sy n="100" d="100"/>
      </p:scale>
      <p:origin x="0" y="-248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gif>
</file>

<file path=ppt/media/image3.png>
</file>

<file path=ppt/media/image4.png>
</file>

<file path=ppt/media/image5.png>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805BEA-0150-4D75-8AC2-7987902CE623}" type="datetimeFigureOut">
              <a:rPr lang="en-US" smtClean="0"/>
              <a:t>2018-05-31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204AF3-4E0E-4CF0-AB38-3BB4350613C7}" type="slidenum">
              <a:rPr lang="en-US" smtClean="0"/>
              <a:t>‹#›</a:t>
            </a:fld>
            <a:endParaRPr lang="en-US"/>
          </a:p>
        </p:txBody>
      </p:sp>
    </p:spTree>
    <p:extLst>
      <p:ext uri="{BB962C8B-B14F-4D97-AF65-F5344CB8AC3E}">
        <p14:creationId xmlns:p14="http://schemas.microsoft.com/office/powerpoint/2010/main" val="9567076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1): Hello and welcome to group’s number 2 presentation for  this semester’s exam. In the following 50 minutes, we are going to talk about (slide 2) who we are, what we did and how we did it.</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a:t>
            </a:fld>
            <a:endParaRPr lang="en-US"/>
          </a:p>
        </p:txBody>
      </p:sp>
    </p:spTree>
    <p:extLst>
      <p:ext uri="{BB962C8B-B14F-4D97-AF65-F5344CB8AC3E}">
        <p14:creationId xmlns:p14="http://schemas.microsoft.com/office/powerpoint/2010/main" val="2074794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Both types we used</a:t>
            </a:r>
          </a:p>
          <a:p>
            <a:r>
              <a:rPr lang="en-US" sz="1200" b="0" i="0" kern="1200" dirty="0">
                <a:solidFill>
                  <a:schemeClr val="tx1"/>
                </a:solidFill>
                <a:effectLst/>
                <a:latin typeface="+mn-lt"/>
                <a:ea typeface="+mn-ea"/>
                <a:cs typeface="+mn-cs"/>
              </a:rPr>
              <a:t>k means </a:t>
            </a:r>
          </a:p>
          <a:p>
            <a:r>
              <a:rPr lang="en-US" sz="1200" b="0" i="0" kern="1200" dirty="0">
                <a:solidFill>
                  <a:schemeClr val="tx1"/>
                </a:solidFill>
                <a:effectLst/>
                <a:latin typeface="+mn-lt"/>
                <a:ea typeface="+mn-ea"/>
                <a:cs typeface="+mn-cs"/>
              </a:rPr>
              <a:t>clusters (elbow analysis) </a:t>
            </a:r>
          </a:p>
          <a:p>
            <a:r>
              <a:rPr lang="en-US" sz="1200" b="0" i="0" kern="1200" dirty="0">
                <a:solidFill>
                  <a:schemeClr val="tx1"/>
                </a:solidFill>
                <a:effectLst/>
                <a:latin typeface="+mn-lt"/>
                <a:ea typeface="+mn-ea"/>
                <a:cs typeface="+mn-cs"/>
              </a:rPr>
              <a:t>Metaphor (comparing old people and middle aged on injuries)</a:t>
            </a:r>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12</a:t>
            </a:fld>
            <a:endParaRPr lang="en-US"/>
          </a:p>
        </p:txBody>
      </p:sp>
    </p:spTree>
    <p:extLst>
      <p:ext uri="{BB962C8B-B14F-4D97-AF65-F5344CB8AC3E}">
        <p14:creationId xmlns:p14="http://schemas.microsoft.com/office/powerpoint/2010/main" val="8326967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decision tree</a:t>
            </a:r>
          </a:p>
          <a:p>
            <a:r>
              <a:rPr lang="en-US" sz="1200" b="0" i="0" kern="1200" dirty="0">
                <a:solidFill>
                  <a:schemeClr val="tx1"/>
                </a:solidFill>
                <a:effectLst/>
                <a:latin typeface="+mn-lt"/>
                <a:ea typeface="+mn-ea"/>
                <a:cs typeface="+mn-cs"/>
              </a:rPr>
              <a:t>Accuracy</a:t>
            </a:r>
          </a:p>
          <a:p>
            <a:r>
              <a:rPr lang="en-US" sz="1200" b="0" i="0" kern="1200" dirty="0">
                <a:solidFill>
                  <a:schemeClr val="tx1"/>
                </a:solidFill>
                <a:effectLst/>
                <a:latin typeface="+mn-lt"/>
                <a:ea typeface="+mn-ea"/>
                <a:cs typeface="+mn-cs"/>
              </a:rPr>
              <a:t>Show decision tree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Tell about </a:t>
            </a:r>
            <a:r>
              <a:rPr lang="lv-LV" sz="1200" b="0" i="0" kern="1200" dirty="0">
                <a:solidFill>
                  <a:schemeClr val="tx1"/>
                </a:solidFill>
                <a:effectLst/>
                <a:latin typeface="+mn-lt"/>
                <a:ea typeface="+mn-ea"/>
                <a:cs typeface="+mn-cs"/>
              </a:rPr>
              <a:t>Pruning</a:t>
            </a:r>
            <a:r>
              <a:rPr lang="en-US" sz="1200" b="0" i="0" kern="1200" dirty="0">
                <a:solidFill>
                  <a:schemeClr val="tx1"/>
                </a:solidFill>
                <a:effectLst/>
                <a:latin typeface="+mn-lt"/>
                <a:ea typeface="+mn-ea"/>
                <a:cs typeface="+mn-cs"/>
              </a:rPr>
              <a:t> (overfitting) (click old 44 000 nodes in original tree) (click new, 150 nodes in new tree - 99.78% )</a:t>
            </a:r>
            <a:endParaRPr lang="lv-LV"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99.55</a:t>
            </a:r>
          </a:p>
        </p:txBody>
      </p:sp>
      <p:sp>
        <p:nvSpPr>
          <p:cNvPr id="4" name="Slide Number Placeholder 3"/>
          <p:cNvSpPr>
            <a:spLocks noGrp="1"/>
          </p:cNvSpPr>
          <p:nvPr>
            <p:ph type="sldNum" sz="quarter" idx="10"/>
          </p:nvPr>
        </p:nvSpPr>
        <p:spPr/>
        <p:txBody>
          <a:bodyPr/>
          <a:lstStyle/>
          <a:p>
            <a:fld id="{81204AF3-4E0E-4CF0-AB38-3BB4350613C7}" type="slidenum">
              <a:rPr lang="en-US" smtClean="0"/>
              <a:t>13</a:t>
            </a:fld>
            <a:endParaRPr lang="en-US"/>
          </a:p>
        </p:txBody>
      </p:sp>
    </p:spTree>
    <p:extLst>
      <p:ext uri="{BB962C8B-B14F-4D97-AF65-F5344CB8AC3E}">
        <p14:creationId xmlns:p14="http://schemas.microsoft.com/office/powerpoint/2010/main" val="10895140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Fitting: random forest, pre/post-pruning, validation curves</a:t>
            </a:r>
          </a:p>
          <a:p>
            <a:r>
              <a:rPr lang="en-US" dirty="0"/>
              <a:t>Performance: Hadoop</a:t>
            </a:r>
          </a:p>
        </p:txBody>
      </p:sp>
      <p:sp>
        <p:nvSpPr>
          <p:cNvPr id="4" name="Slide Number Placeholder 3"/>
          <p:cNvSpPr>
            <a:spLocks noGrp="1"/>
          </p:cNvSpPr>
          <p:nvPr>
            <p:ph type="sldNum" sz="quarter" idx="10"/>
          </p:nvPr>
        </p:nvSpPr>
        <p:spPr/>
        <p:txBody>
          <a:bodyPr/>
          <a:lstStyle/>
          <a:p>
            <a:fld id="{81204AF3-4E0E-4CF0-AB38-3BB4350613C7}" type="slidenum">
              <a:rPr lang="en-US" smtClean="0"/>
              <a:t>14</a:t>
            </a:fld>
            <a:endParaRPr lang="en-US"/>
          </a:p>
        </p:txBody>
      </p:sp>
    </p:spTree>
    <p:extLst>
      <p:ext uri="{BB962C8B-B14F-4D97-AF65-F5344CB8AC3E}">
        <p14:creationId xmlns:p14="http://schemas.microsoft.com/office/powerpoint/2010/main" val="903816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3): So, who are we? My name is Birta Andrei and he is </a:t>
            </a:r>
            <a:r>
              <a:rPr lang="en-US" sz="1200" kern="1200" dirty="0" err="1">
                <a:solidFill>
                  <a:schemeClr val="tx1"/>
                </a:solidFill>
                <a:effectLst/>
                <a:latin typeface="+mn-lt"/>
                <a:ea typeface="+mn-ea"/>
                <a:cs typeface="+mn-cs"/>
              </a:rPr>
              <a:t>Ralfs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Zangis</a:t>
            </a:r>
            <a:r>
              <a:rPr lang="en-US" sz="1200" kern="1200" dirty="0">
                <a:solidFill>
                  <a:schemeClr val="tx1"/>
                </a:solidFill>
                <a:effectLst/>
                <a:latin typeface="+mn-lt"/>
                <a:ea typeface="+mn-ea"/>
                <a:cs typeface="+mn-cs"/>
              </a:rPr>
              <a:t>. (play animation) Together we united in order to fight against the forces of evil, and make a project. </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3</a:t>
            </a:fld>
            <a:endParaRPr lang="en-US"/>
          </a:p>
        </p:txBody>
      </p:sp>
    </p:spTree>
    <p:extLst>
      <p:ext uri="{BB962C8B-B14F-4D97-AF65-F5344CB8AC3E}">
        <p14:creationId xmlns:p14="http://schemas.microsoft.com/office/powerpoint/2010/main" val="12554316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4): But what is the project about? Well, just as the name might suggest, within the pales of this project we wanted to try and reduce, if not fully stop any and all accidents (play animation) that might happen in the future, regarding aircrafts and wildlife within the territory of the United States of America.</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4</a:t>
            </a:fld>
            <a:endParaRPr lang="en-US"/>
          </a:p>
        </p:txBody>
      </p:sp>
    </p:spTree>
    <p:extLst>
      <p:ext uri="{BB962C8B-B14F-4D97-AF65-F5344CB8AC3E}">
        <p14:creationId xmlns:p14="http://schemas.microsoft.com/office/powerpoint/2010/main" val="1502755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A(slide 5): Why this and not some other subject? Because, although in the period of 2009-2017 from all 142.921.417 flights in the USA, there have been 86.877 collisions with wildlife, giving us a 0.06% chance of collision; We thought that this case is quite important as the lives of those unfortunate enough to witness a crash, are changed forever. It also costed companies in the USA around 532 million$; Not to mention the 30 people that died and 265 injuries and distrust that such an event will cause in the airlines customers.</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5</a:t>
            </a:fld>
            <a:endParaRPr lang="en-US"/>
          </a:p>
        </p:txBody>
      </p:sp>
    </p:spTree>
    <p:extLst>
      <p:ext uri="{BB962C8B-B14F-4D97-AF65-F5344CB8AC3E}">
        <p14:creationId xmlns:p14="http://schemas.microsoft.com/office/powerpoint/2010/main" val="22087153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6): And considering there are around 5000 aircrafts in the sky, at any given moment, and an average of 48.000 flights per day; that gives us around 29 collisions per day. So we thought: “how can we make sure that those will not partake into any accident?”; So this project came to life.</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6</a:t>
            </a:fld>
            <a:endParaRPr lang="en-US"/>
          </a:p>
        </p:txBody>
      </p:sp>
    </p:spTree>
    <p:extLst>
      <p:ext uri="{BB962C8B-B14F-4D97-AF65-F5344CB8AC3E}">
        <p14:creationId xmlns:p14="http://schemas.microsoft.com/office/powerpoint/2010/main" val="17138047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7): How are doing that? Well, we couldn’t do anything, before learning some more about the case. So we thought of some data that might help us, found the data we though is going to help us from a reliable source, we acquired it, we cured it, analyzed it, visualized it and in the end, created a prediction model.</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8</a:t>
            </a:fld>
            <a:endParaRPr lang="en-US"/>
          </a:p>
        </p:txBody>
      </p:sp>
    </p:spTree>
    <p:extLst>
      <p:ext uri="{BB962C8B-B14F-4D97-AF65-F5344CB8AC3E}">
        <p14:creationId xmlns:p14="http://schemas.microsoft.com/office/powerpoint/2010/main" val="2163716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A(slide 8): But how exactly is all of that reducing the collision rate? Our entire project, is reducing the collision rate through multiple ways:</a:t>
            </a:r>
          </a:p>
          <a:p>
            <a:pPr lvl="0"/>
            <a:r>
              <a:rPr lang="en-US" sz="1200" kern="1200" dirty="0">
                <a:solidFill>
                  <a:schemeClr val="tx1"/>
                </a:solidFill>
                <a:effectLst/>
                <a:latin typeface="+mn-lt"/>
                <a:ea typeface="+mn-ea"/>
                <a:cs typeface="+mn-cs"/>
              </a:rPr>
              <a:t>by educating the uninformed about the matter, through the descriptive and diagnostic analysis’s we did;</a:t>
            </a:r>
          </a:p>
          <a:p>
            <a:pPr lvl="0"/>
            <a:r>
              <a:rPr lang="en-US" sz="1200" kern="1200" dirty="0">
                <a:solidFill>
                  <a:schemeClr val="tx1"/>
                </a:solidFill>
                <a:effectLst/>
                <a:latin typeface="+mn-lt"/>
                <a:ea typeface="+mn-ea"/>
                <a:cs typeface="+mn-cs"/>
              </a:rPr>
              <a:t>by offering a prediction model, which uses both supervised and unsupervised machine learning techniques, in order to predict whether a flight is going to or not partake into a collision with any wildlife.</a:t>
            </a:r>
          </a:p>
          <a:p>
            <a:pPr lvl="0"/>
            <a:r>
              <a:rPr lang="en-US" sz="1200" kern="1200" dirty="0">
                <a:solidFill>
                  <a:schemeClr val="tx1"/>
                </a:solidFill>
                <a:effectLst/>
                <a:latin typeface="+mn-lt"/>
                <a:ea typeface="+mn-ea"/>
                <a:cs typeface="+mn-cs"/>
              </a:rPr>
              <a:t>by offering some guidelines and examples of successfully proven ways of reducing such collisions from happening, used by multiple airports in the USA.</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9</a:t>
            </a:fld>
            <a:endParaRPr lang="en-US"/>
          </a:p>
        </p:txBody>
      </p:sp>
    </p:spTree>
    <p:extLst>
      <p:ext uri="{BB962C8B-B14F-4D97-AF65-F5344CB8AC3E}">
        <p14:creationId xmlns:p14="http://schemas.microsoft.com/office/powerpoint/2010/main" val="2684423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11): Now you may ask yourself: how did we manage to achieve this? We did it by following a development framework called: Kanban; we did it by investing around 500 hours of working time (combined), most of which went into researching the matter, as we knew little to nothing about it, before dwelling into it, and another big chunk of time went into cleaning the data as we had to deal with NA values and misspellings and what not.</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10</a:t>
            </a:fld>
            <a:endParaRPr lang="en-US"/>
          </a:p>
        </p:txBody>
      </p:sp>
    </p:spTree>
    <p:extLst>
      <p:ext uri="{BB962C8B-B14F-4D97-AF65-F5344CB8AC3E}">
        <p14:creationId xmlns:p14="http://schemas.microsoft.com/office/powerpoint/2010/main" val="31511003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pyhton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numpy</a:t>
            </a:r>
            <a:r>
              <a:rPr lang="en-US" sz="1200" b="0" i="0" kern="1200" dirty="0">
                <a:solidFill>
                  <a:schemeClr val="tx1"/>
                </a:solidFill>
                <a:effectLst/>
                <a:latin typeface="+mn-lt"/>
                <a:ea typeface="+mn-ea"/>
                <a:cs typeface="+mn-cs"/>
              </a:rPr>
              <a:t> pandas </a:t>
            </a:r>
            <a:r>
              <a:rPr lang="en-US" sz="1200" b="0" i="0" kern="1200" dirty="0" err="1">
                <a:solidFill>
                  <a:schemeClr val="tx1"/>
                </a:solidFill>
                <a:effectLst/>
                <a:latin typeface="+mn-lt"/>
                <a:ea typeface="+mn-ea"/>
                <a:cs typeface="+mn-cs"/>
              </a:rPr>
              <a:t>sklearn</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started by reviewing data</a:t>
            </a:r>
          </a:p>
          <a:p>
            <a:r>
              <a:rPr lang="en-US" sz="1200" b="0" i="0" kern="1200" dirty="0">
                <a:solidFill>
                  <a:schemeClr val="tx1"/>
                </a:solidFill>
                <a:effectLst/>
                <a:latin typeface="+mn-lt"/>
                <a:ea typeface="+mn-ea"/>
                <a:cs typeface="+mn-cs"/>
              </a:rPr>
              <a:t>determined nan values using histograms, </a:t>
            </a:r>
            <a:r>
              <a:rPr lang="en-US" sz="1200" b="0" i="0" kern="1200" dirty="0" err="1">
                <a:solidFill>
                  <a:schemeClr val="tx1"/>
                </a:solidFill>
                <a:effectLst/>
                <a:latin typeface="+mn-lt"/>
                <a:ea typeface="+mn-ea"/>
                <a:cs typeface="+mn-cs"/>
              </a:rPr>
              <a:t>value_counts</a:t>
            </a:r>
            <a:r>
              <a:rPr lang="en-US" sz="1200" b="0" i="0" kern="1200" dirty="0">
                <a:solidFill>
                  <a:schemeClr val="tx1"/>
                </a:solidFill>
                <a:effectLst/>
                <a:latin typeface="+mn-lt"/>
                <a:ea typeface="+mn-ea"/>
                <a:cs typeface="+mn-cs"/>
              </a:rPr>
              <a:t> and </a:t>
            </a:r>
            <a:r>
              <a:rPr lang="en-US" sz="1200" b="0" i="0" kern="1200" dirty="0" err="1">
                <a:solidFill>
                  <a:schemeClr val="tx1"/>
                </a:solidFill>
                <a:effectLst/>
                <a:latin typeface="+mn-lt"/>
                <a:ea typeface="+mn-ea"/>
                <a:cs typeface="+mn-cs"/>
              </a:rPr>
              <a:t>isnullSums</a:t>
            </a:r>
            <a:r>
              <a:rPr lang="en-US" sz="1200" b="0" i="0" kern="1200" dirty="0">
                <a:solidFill>
                  <a:schemeClr val="tx1"/>
                </a:solidFill>
                <a:effectLst/>
                <a:latin typeface="+mn-lt"/>
                <a:ea typeface="+mn-ea"/>
                <a:cs typeface="+mn-cs"/>
              </a:rPr>
              <a:t> (click)</a:t>
            </a:r>
          </a:p>
          <a:p>
            <a:r>
              <a:rPr lang="en-US" sz="1200" b="0" i="0" kern="1200" dirty="0">
                <a:solidFill>
                  <a:schemeClr val="tx1"/>
                </a:solidFill>
                <a:effectLst/>
                <a:latin typeface="+mn-lt"/>
                <a:ea typeface="+mn-ea"/>
                <a:cs typeface="+mn-cs"/>
              </a:rPr>
              <a:t>mode mean median or removing, because of ANOVA (click)</a:t>
            </a:r>
          </a:p>
          <a:p>
            <a:r>
              <a:rPr lang="en-US" sz="1200" b="0" i="0" kern="1200" dirty="0">
                <a:solidFill>
                  <a:schemeClr val="tx1"/>
                </a:solidFill>
                <a:effectLst/>
                <a:latin typeface="+mn-lt"/>
                <a:ea typeface="+mn-ea"/>
                <a:cs typeface="+mn-cs"/>
              </a:rPr>
              <a:t>correct format (</a:t>
            </a:r>
            <a:r>
              <a:rPr lang="en-US" sz="1200" b="0" i="0" kern="1200" dirty="0" err="1">
                <a:solidFill>
                  <a:schemeClr val="tx1"/>
                </a:solidFill>
                <a:effectLst/>
                <a:latin typeface="+mn-lt"/>
                <a:ea typeface="+mn-ea"/>
                <a:cs typeface="+mn-cs"/>
              </a:rPr>
              <a:t>datime</a:t>
            </a:r>
            <a:r>
              <a:rPr lang="en-US" sz="1200" b="0" i="0" kern="1200" dirty="0">
                <a:solidFill>
                  <a:schemeClr val="tx1"/>
                </a:solidFill>
                <a:effectLst/>
                <a:latin typeface="+mn-lt"/>
                <a:ea typeface="+mn-ea"/>
                <a:cs typeface="+mn-cs"/>
              </a:rPr>
              <a:t> instead of string)</a:t>
            </a:r>
          </a:p>
          <a:p>
            <a:r>
              <a:rPr lang="en-US" sz="1200" b="0" i="0" kern="1200" dirty="0">
                <a:solidFill>
                  <a:schemeClr val="tx1"/>
                </a:solidFill>
                <a:effectLst/>
                <a:latin typeface="+mn-lt"/>
                <a:ea typeface="+mn-ea"/>
                <a:cs typeface="+mn-cs"/>
              </a:rPr>
              <a:t>normalized values (airport name in place of ID)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8 ways of spelling sky description (click)</a:t>
            </a:r>
          </a:p>
          <a:p>
            <a:r>
              <a:rPr lang="en-US" sz="1200" b="0" i="0" kern="1200" dirty="0">
                <a:solidFill>
                  <a:schemeClr val="tx1"/>
                </a:solidFill>
                <a:effectLst/>
                <a:latin typeface="+mn-lt"/>
                <a:ea typeface="+mn-ea"/>
                <a:cs typeface="+mn-cs"/>
              </a:rPr>
              <a:t>Saved as .csv</a:t>
            </a:r>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11</a:t>
            </a:fld>
            <a:endParaRPr lang="en-US"/>
          </a:p>
        </p:txBody>
      </p:sp>
    </p:spTree>
    <p:extLst>
      <p:ext uri="{BB962C8B-B14F-4D97-AF65-F5344CB8AC3E}">
        <p14:creationId xmlns:p14="http://schemas.microsoft.com/office/powerpoint/2010/main" val="24559008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2018-05-31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18018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2018-05-31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6059646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2018-05-31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4432795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2018-05-31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1881846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2018-05-31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9987981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2018-05-31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2364001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2018-05-31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2966825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2018-05-31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38837275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2018-05-31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861006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2018-05-31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34990883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4776EF3-FE75-4420-8C24-BF72FCB431D5}" type="datetimeFigureOut">
              <a:rPr lang="en-US" smtClean="0"/>
              <a:t>2018-05-31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987329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4776EF3-FE75-4420-8C24-BF72FCB431D5}" type="datetimeFigureOut">
              <a:rPr lang="en-US" smtClean="0"/>
              <a:t>2018-05-31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036738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4776EF3-FE75-4420-8C24-BF72FCB431D5}" type="datetimeFigureOut">
              <a:rPr lang="en-US" smtClean="0"/>
              <a:t>2018-05-31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7209823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4776EF3-FE75-4420-8C24-BF72FCB431D5}" type="datetimeFigureOut">
              <a:rPr lang="en-US" smtClean="0"/>
              <a:t>2018-05-31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731028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4776EF3-FE75-4420-8C24-BF72FCB431D5}" type="datetimeFigureOut">
              <a:rPr lang="en-US" smtClean="0"/>
              <a:t>2018-05-31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6439998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4776EF3-FE75-4420-8C24-BF72FCB431D5}" type="datetimeFigureOut">
              <a:rPr lang="en-US" smtClean="0"/>
              <a:t>2018-05-31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3795984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4776EF3-FE75-4420-8C24-BF72FCB431D5}" type="datetimeFigureOut">
              <a:rPr lang="en-US" smtClean="0"/>
              <a:t>2018-05-31</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FEDDB35-226F-4446-9802-4EE2CA6E18BD}" type="slidenum">
              <a:rPr lang="en-US" smtClean="0"/>
              <a:t>‹#›</a:t>
            </a:fld>
            <a:endParaRPr lang="en-US"/>
          </a:p>
        </p:txBody>
      </p:sp>
    </p:spTree>
    <p:extLst>
      <p:ext uri="{BB962C8B-B14F-4D97-AF65-F5344CB8AC3E}">
        <p14:creationId xmlns:p14="http://schemas.microsoft.com/office/powerpoint/2010/main" val="142591137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gif"/></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gif"/><Relationship Id="rId1" Type="http://schemas.openxmlformats.org/officeDocument/2006/relationships/slideLayout" Target="../slideLayouts/slideLayout2.xml"/><Relationship Id="rId4" Type="http://schemas.openxmlformats.org/officeDocument/2006/relationships/image" Target="../media/image8.gif"/></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B5CE0-AB9A-462D-BFFE-2C7AFE972E3B}"/>
              </a:ext>
            </a:extLst>
          </p:cNvPr>
          <p:cNvSpPr>
            <a:spLocks noGrp="1"/>
          </p:cNvSpPr>
          <p:nvPr>
            <p:ph type="ctrTitle"/>
          </p:nvPr>
        </p:nvSpPr>
        <p:spPr/>
        <p:txBody>
          <a:bodyPr/>
          <a:lstStyle/>
          <a:p>
            <a:r>
              <a:rPr lang="en-US" dirty="0"/>
              <a:t>W.A.S.P.</a:t>
            </a:r>
          </a:p>
        </p:txBody>
      </p:sp>
      <p:sp>
        <p:nvSpPr>
          <p:cNvPr id="3" name="Subtitle 2">
            <a:extLst>
              <a:ext uri="{FF2B5EF4-FFF2-40B4-BE49-F238E27FC236}">
                <a16:creationId xmlns:a16="http://schemas.microsoft.com/office/drawing/2014/main" id="{27CE9A8F-0A01-4B37-A093-1FBA9267D713}"/>
              </a:ext>
            </a:extLst>
          </p:cNvPr>
          <p:cNvSpPr>
            <a:spLocks noGrp="1"/>
          </p:cNvSpPr>
          <p:nvPr>
            <p:ph type="subTitle" idx="1"/>
          </p:nvPr>
        </p:nvSpPr>
        <p:spPr/>
        <p:txBody>
          <a:bodyPr>
            <a:normAutofit/>
          </a:bodyPr>
          <a:lstStyle/>
          <a:p>
            <a:r>
              <a:rPr lang="en-US" dirty="0"/>
              <a:t>By </a:t>
            </a:r>
            <a:r>
              <a:rPr lang="en-US" dirty="0" err="1"/>
              <a:t>Ralfs</a:t>
            </a:r>
            <a:r>
              <a:rPr lang="en-US" dirty="0"/>
              <a:t> </a:t>
            </a:r>
            <a:r>
              <a:rPr lang="en-US" dirty="0" err="1"/>
              <a:t>Zangis</a:t>
            </a:r>
            <a:endParaRPr lang="en-US" dirty="0"/>
          </a:p>
          <a:p>
            <a:r>
              <a:rPr lang="en-US" dirty="0"/>
              <a:t>&amp; Birta Andrei</a:t>
            </a:r>
          </a:p>
        </p:txBody>
      </p:sp>
    </p:spTree>
    <p:extLst>
      <p:ext uri="{BB962C8B-B14F-4D97-AF65-F5344CB8AC3E}">
        <p14:creationId xmlns:p14="http://schemas.microsoft.com/office/powerpoint/2010/main" val="18439114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0068C-D999-4DE6-A936-78D3B6820842}"/>
              </a:ext>
            </a:extLst>
          </p:cNvPr>
          <p:cNvSpPr>
            <a:spLocks noGrp="1"/>
          </p:cNvSpPr>
          <p:nvPr>
            <p:ph type="title"/>
          </p:nvPr>
        </p:nvSpPr>
        <p:spPr/>
        <p:txBody>
          <a:bodyPr/>
          <a:lstStyle/>
          <a:p>
            <a:r>
              <a:rPr lang="en-US" dirty="0"/>
              <a:t>How did we manage to achieve this?</a:t>
            </a:r>
          </a:p>
        </p:txBody>
      </p:sp>
      <p:sp>
        <p:nvSpPr>
          <p:cNvPr id="3" name="Content Placeholder 2">
            <a:extLst>
              <a:ext uri="{FF2B5EF4-FFF2-40B4-BE49-F238E27FC236}">
                <a16:creationId xmlns:a16="http://schemas.microsoft.com/office/drawing/2014/main" id="{10432A5D-1794-47ED-A608-9DB17B9C2B1F}"/>
              </a:ext>
            </a:extLst>
          </p:cNvPr>
          <p:cNvSpPr>
            <a:spLocks noGrp="1"/>
          </p:cNvSpPr>
          <p:nvPr>
            <p:ph idx="1"/>
          </p:nvPr>
        </p:nvSpPr>
        <p:spPr/>
        <p:txBody>
          <a:bodyPr/>
          <a:lstStyle/>
          <a:p>
            <a:r>
              <a:rPr lang="en-US" dirty="0"/>
              <a:t>Development framework: Kanban</a:t>
            </a:r>
          </a:p>
          <a:p>
            <a:r>
              <a:rPr lang="en-US" dirty="0"/>
              <a:t>Total working time: ~500 hours (combined)</a:t>
            </a:r>
          </a:p>
        </p:txBody>
      </p:sp>
    </p:spTree>
    <p:extLst>
      <p:ext uri="{BB962C8B-B14F-4D97-AF65-F5344CB8AC3E}">
        <p14:creationId xmlns:p14="http://schemas.microsoft.com/office/powerpoint/2010/main" val="2980386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C3D37-84BC-4C17-BC59-CC5411F0BBD1}"/>
              </a:ext>
            </a:extLst>
          </p:cNvPr>
          <p:cNvSpPr>
            <a:spLocks noGrp="1"/>
          </p:cNvSpPr>
          <p:nvPr>
            <p:ph type="title"/>
          </p:nvPr>
        </p:nvSpPr>
        <p:spPr/>
        <p:txBody>
          <a:bodyPr/>
          <a:lstStyle/>
          <a:p>
            <a:r>
              <a:rPr lang="en-US" dirty="0"/>
              <a:t>Data Wrangling</a:t>
            </a:r>
          </a:p>
        </p:txBody>
      </p:sp>
      <p:sp>
        <p:nvSpPr>
          <p:cNvPr id="3" name="Content Placeholder 2">
            <a:extLst>
              <a:ext uri="{FF2B5EF4-FFF2-40B4-BE49-F238E27FC236}">
                <a16:creationId xmlns:a16="http://schemas.microsoft.com/office/drawing/2014/main" id="{E39A1552-DB24-43A2-B3D9-CB7624882FAF}"/>
              </a:ext>
            </a:extLst>
          </p:cNvPr>
          <p:cNvSpPr>
            <a:spLocks noGrp="1"/>
          </p:cNvSpPr>
          <p:nvPr>
            <p:ph idx="1"/>
          </p:nvPr>
        </p:nvSpPr>
        <p:spPr/>
        <p:txBody>
          <a:bodyPr/>
          <a:lstStyle/>
          <a:p>
            <a:r>
              <a:rPr lang="en-US" dirty="0"/>
              <a:t>Identifying Missing Values</a:t>
            </a:r>
          </a:p>
          <a:p>
            <a:r>
              <a:rPr lang="en-US" dirty="0"/>
              <a:t>Handle N/A</a:t>
            </a:r>
          </a:p>
          <a:p>
            <a:r>
              <a:rPr lang="en-US" dirty="0"/>
              <a:t>Data Formatting</a:t>
            </a:r>
          </a:p>
          <a:p>
            <a:r>
              <a:rPr lang="en-US" dirty="0"/>
              <a:t>Data Normalization</a:t>
            </a:r>
          </a:p>
          <a:p>
            <a:endParaRPr lang="en-US" dirty="0"/>
          </a:p>
        </p:txBody>
      </p:sp>
      <p:pic>
        <p:nvPicPr>
          <p:cNvPr id="4" name="Picture 3">
            <a:extLst>
              <a:ext uri="{FF2B5EF4-FFF2-40B4-BE49-F238E27FC236}">
                <a16:creationId xmlns:a16="http://schemas.microsoft.com/office/drawing/2014/main" id="{67F4EA68-17B2-4269-A91C-0E15E44E7B41}"/>
              </a:ext>
            </a:extLst>
          </p:cNvPr>
          <p:cNvPicPr>
            <a:picLocks noChangeAspect="1"/>
          </p:cNvPicPr>
          <p:nvPr/>
        </p:nvPicPr>
        <p:blipFill>
          <a:blip r:embed="rId3"/>
          <a:stretch>
            <a:fillRect/>
          </a:stretch>
        </p:blipFill>
        <p:spPr>
          <a:xfrm>
            <a:off x="4201027" y="2160589"/>
            <a:ext cx="5501542" cy="1268411"/>
          </a:xfrm>
          <a:prstGeom prst="rect">
            <a:avLst/>
          </a:prstGeom>
        </p:spPr>
      </p:pic>
      <p:pic>
        <p:nvPicPr>
          <p:cNvPr id="5" name="Picture 4">
            <a:extLst>
              <a:ext uri="{FF2B5EF4-FFF2-40B4-BE49-F238E27FC236}">
                <a16:creationId xmlns:a16="http://schemas.microsoft.com/office/drawing/2014/main" id="{274EA28D-A3B4-469F-AC14-D41AB95C128D}"/>
              </a:ext>
            </a:extLst>
          </p:cNvPr>
          <p:cNvPicPr>
            <a:picLocks noChangeAspect="1"/>
          </p:cNvPicPr>
          <p:nvPr/>
        </p:nvPicPr>
        <p:blipFill>
          <a:blip r:embed="rId4"/>
          <a:stretch>
            <a:fillRect/>
          </a:stretch>
        </p:blipFill>
        <p:spPr>
          <a:xfrm>
            <a:off x="4007768" y="2365126"/>
            <a:ext cx="6943725" cy="1063874"/>
          </a:xfrm>
          <a:prstGeom prst="rect">
            <a:avLst/>
          </a:prstGeom>
        </p:spPr>
      </p:pic>
      <p:pic>
        <p:nvPicPr>
          <p:cNvPr id="6" name="Picture 5">
            <a:extLst>
              <a:ext uri="{FF2B5EF4-FFF2-40B4-BE49-F238E27FC236}">
                <a16:creationId xmlns:a16="http://schemas.microsoft.com/office/drawing/2014/main" id="{C6BB6CF2-14AB-4238-933D-4135F75FD777}"/>
              </a:ext>
            </a:extLst>
          </p:cNvPr>
          <p:cNvPicPr>
            <a:picLocks noChangeAspect="1"/>
          </p:cNvPicPr>
          <p:nvPr/>
        </p:nvPicPr>
        <p:blipFill>
          <a:blip r:embed="rId5"/>
          <a:stretch>
            <a:fillRect/>
          </a:stretch>
        </p:blipFill>
        <p:spPr>
          <a:xfrm>
            <a:off x="4007768" y="2569663"/>
            <a:ext cx="6696075" cy="1063874"/>
          </a:xfrm>
          <a:prstGeom prst="rect">
            <a:avLst/>
          </a:prstGeom>
        </p:spPr>
      </p:pic>
    </p:spTree>
    <p:extLst>
      <p:ext uri="{BB962C8B-B14F-4D97-AF65-F5344CB8AC3E}">
        <p14:creationId xmlns:p14="http://schemas.microsoft.com/office/powerpoint/2010/main" val="2527294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childTnLst>
                          </p:cTn>
                        </p:par>
                        <p:par>
                          <p:cTn id="11" fill="hold">
                            <p:stCondLst>
                              <p:cond delay="0"/>
                            </p:stCondLst>
                            <p:childTnLst>
                              <p:par>
                                <p:cTn id="12" presetID="1" presetClass="entr" presetSubtype="0"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xit" presetSubtype="0" fill="hold" nodeType="clickEffect">
                                  <p:stCondLst>
                                    <p:cond delay="0"/>
                                  </p:stCondLst>
                                  <p:childTnLst>
                                    <p:set>
                                      <p:cBhvr>
                                        <p:cTn id="17" dur="1" fill="hold">
                                          <p:stCondLst>
                                            <p:cond delay="0"/>
                                          </p:stCondLst>
                                        </p:cTn>
                                        <p:tgtEl>
                                          <p:spTgt spid="5"/>
                                        </p:tgtEl>
                                        <p:attrNameLst>
                                          <p:attrName>style.visibility</p:attrName>
                                        </p:attrNameLst>
                                      </p:cBhvr>
                                      <p:to>
                                        <p:strVal val="hidden"/>
                                      </p:to>
                                    </p:set>
                                  </p:childTnLst>
                                </p:cTn>
                              </p:par>
                            </p:childTnLst>
                          </p:cTn>
                        </p:par>
                        <p:par>
                          <p:cTn id="18" fill="hold">
                            <p:stCondLst>
                              <p:cond delay="0"/>
                            </p:stCondLst>
                            <p:childTnLst>
                              <p:par>
                                <p:cTn id="19" presetID="1" presetClass="entr" presetSubtype="0" fill="hold" nodeType="after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724E7-B31D-4110-BA6C-ECA5054FBE17}"/>
              </a:ext>
            </a:extLst>
          </p:cNvPr>
          <p:cNvSpPr>
            <a:spLocks noGrp="1"/>
          </p:cNvSpPr>
          <p:nvPr>
            <p:ph type="title"/>
          </p:nvPr>
        </p:nvSpPr>
        <p:spPr/>
        <p:txBody>
          <a:bodyPr/>
          <a:lstStyle/>
          <a:p>
            <a:r>
              <a:rPr lang="en-US" dirty="0"/>
              <a:t>What about that Prediction Model, how does it work?</a:t>
            </a:r>
          </a:p>
        </p:txBody>
      </p:sp>
      <p:sp>
        <p:nvSpPr>
          <p:cNvPr id="3" name="Content Placeholder 2">
            <a:extLst>
              <a:ext uri="{FF2B5EF4-FFF2-40B4-BE49-F238E27FC236}">
                <a16:creationId xmlns:a16="http://schemas.microsoft.com/office/drawing/2014/main" id="{B419B37C-4C79-47F1-9CE8-3E54B81D3DDA}"/>
              </a:ext>
            </a:extLst>
          </p:cNvPr>
          <p:cNvSpPr>
            <a:spLocks noGrp="1"/>
          </p:cNvSpPr>
          <p:nvPr>
            <p:ph idx="1"/>
          </p:nvPr>
        </p:nvSpPr>
        <p:spPr>
          <a:xfrm>
            <a:off x="677334" y="2160589"/>
            <a:ext cx="3338568" cy="3880773"/>
          </a:xfrm>
        </p:spPr>
        <p:txBody>
          <a:bodyPr/>
          <a:lstStyle/>
          <a:p>
            <a:r>
              <a:rPr lang="en-US" dirty="0"/>
              <a:t>Unsupervised (K-means)</a:t>
            </a:r>
          </a:p>
          <a:p>
            <a:r>
              <a:rPr lang="en-US" dirty="0"/>
              <a:t>Supervised (decision tree)</a:t>
            </a:r>
          </a:p>
          <a:p>
            <a:endParaRPr lang="en-US" dirty="0"/>
          </a:p>
        </p:txBody>
      </p:sp>
      <p:pic>
        <p:nvPicPr>
          <p:cNvPr id="4" name="Picture 3">
            <a:extLst>
              <a:ext uri="{FF2B5EF4-FFF2-40B4-BE49-F238E27FC236}">
                <a16:creationId xmlns:a16="http://schemas.microsoft.com/office/drawing/2014/main" id="{5F77000F-C58B-4160-87C0-2CAF7217FE6A}"/>
              </a:ext>
            </a:extLst>
          </p:cNvPr>
          <p:cNvPicPr>
            <a:picLocks noChangeAspect="1"/>
          </p:cNvPicPr>
          <p:nvPr/>
        </p:nvPicPr>
        <p:blipFill>
          <a:blip r:embed="rId3"/>
          <a:stretch>
            <a:fillRect/>
          </a:stretch>
        </p:blipFill>
        <p:spPr>
          <a:xfrm>
            <a:off x="4015902" y="1736893"/>
            <a:ext cx="5638800" cy="4162425"/>
          </a:xfrm>
          <a:prstGeom prst="rect">
            <a:avLst/>
          </a:prstGeom>
        </p:spPr>
      </p:pic>
    </p:spTree>
    <p:extLst>
      <p:ext uri="{BB962C8B-B14F-4D97-AF65-F5344CB8AC3E}">
        <p14:creationId xmlns:p14="http://schemas.microsoft.com/office/powerpoint/2010/main" val="162676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BF928-9FBB-412E-AF16-714304A1EAD5}"/>
              </a:ext>
            </a:extLst>
          </p:cNvPr>
          <p:cNvSpPr>
            <a:spLocks noGrp="1"/>
          </p:cNvSpPr>
          <p:nvPr>
            <p:ph type="title"/>
          </p:nvPr>
        </p:nvSpPr>
        <p:spPr/>
        <p:txBody>
          <a:bodyPr/>
          <a:lstStyle/>
          <a:p>
            <a:r>
              <a:rPr lang="en-US" dirty="0"/>
              <a:t>How does the model make a decision?</a:t>
            </a:r>
          </a:p>
        </p:txBody>
      </p:sp>
      <p:sp>
        <p:nvSpPr>
          <p:cNvPr id="3" name="Content Placeholder 2">
            <a:extLst>
              <a:ext uri="{FF2B5EF4-FFF2-40B4-BE49-F238E27FC236}">
                <a16:creationId xmlns:a16="http://schemas.microsoft.com/office/drawing/2014/main" id="{C5583BA5-8432-4495-9D15-04D2553173C5}"/>
              </a:ext>
            </a:extLst>
          </p:cNvPr>
          <p:cNvSpPr>
            <a:spLocks noGrp="1"/>
          </p:cNvSpPr>
          <p:nvPr>
            <p:ph idx="1"/>
          </p:nvPr>
        </p:nvSpPr>
        <p:spPr/>
        <p:txBody>
          <a:bodyPr/>
          <a:lstStyle/>
          <a:p>
            <a:r>
              <a:rPr lang="en-US" dirty="0"/>
              <a:t>Supervised learning (decision tree)</a:t>
            </a:r>
          </a:p>
          <a:p>
            <a:r>
              <a:rPr lang="en-US" dirty="0"/>
              <a:t>Accuracy:</a:t>
            </a:r>
          </a:p>
          <a:p>
            <a:pPr lvl="1"/>
            <a:r>
              <a:rPr lang="en-US" dirty="0"/>
              <a:t>99.53% (Over fitted)</a:t>
            </a:r>
          </a:p>
          <a:p>
            <a:pPr lvl="1"/>
            <a:r>
              <a:rPr lang="en-US" dirty="0"/>
              <a:t>99.78% (Pruned)</a:t>
            </a:r>
          </a:p>
          <a:p>
            <a:pPr lvl="1"/>
            <a:endParaRPr lang="en-US" dirty="0"/>
          </a:p>
        </p:txBody>
      </p:sp>
      <p:pic>
        <p:nvPicPr>
          <p:cNvPr id="4" name="Picture 3">
            <a:extLst>
              <a:ext uri="{FF2B5EF4-FFF2-40B4-BE49-F238E27FC236}">
                <a16:creationId xmlns:a16="http://schemas.microsoft.com/office/drawing/2014/main" id="{FA058132-6508-4437-891D-323134B2AFE6}"/>
              </a:ext>
            </a:extLst>
          </p:cNvPr>
          <p:cNvPicPr>
            <a:picLocks noChangeAspect="1"/>
          </p:cNvPicPr>
          <p:nvPr/>
        </p:nvPicPr>
        <p:blipFill>
          <a:blip r:embed="rId3"/>
          <a:stretch>
            <a:fillRect/>
          </a:stretch>
        </p:blipFill>
        <p:spPr>
          <a:xfrm>
            <a:off x="-16302" y="6286202"/>
            <a:ext cx="12192000" cy="571798"/>
          </a:xfrm>
          <a:prstGeom prst="rect">
            <a:avLst/>
          </a:prstGeom>
        </p:spPr>
      </p:pic>
      <p:pic>
        <p:nvPicPr>
          <p:cNvPr id="5" name="Picture 4">
            <a:extLst>
              <a:ext uri="{FF2B5EF4-FFF2-40B4-BE49-F238E27FC236}">
                <a16:creationId xmlns:a16="http://schemas.microsoft.com/office/drawing/2014/main" id="{3EAFC3EB-A14D-4D78-93EA-DA519D8BA30A}"/>
              </a:ext>
            </a:extLst>
          </p:cNvPr>
          <p:cNvPicPr>
            <a:picLocks noChangeAspect="1"/>
          </p:cNvPicPr>
          <p:nvPr/>
        </p:nvPicPr>
        <p:blipFill>
          <a:blip r:embed="rId4"/>
          <a:stretch>
            <a:fillRect/>
          </a:stretch>
        </p:blipFill>
        <p:spPr>
          <a:xfrm>
            <a:off x="3658404" y="1179094"/>
            <a:ext cx="8533596" cy="5107108"/>
          </a:xfrm>
          <a:prstGeom prst="rect">
            <a:avLst/>
          </a:prstGeom>
        </p:spPr>
      </p:pic>
      <p:pic>
        <p:nvPicPr>
          <p:cNvPr id="1026" name="Picture 2" descr="https://scontent-lht6-1.xx.fbcdn.net/v/t1.15752-9/s2048x2048/34038797_1766877686688587_4790262267444723712_n.png?_nc_cat=0&amp;oh=ca97feec0bebe918a6e8425cc1a72930&amp;oe=5B8AFBCA">
            <a:extLst>
              <a:ext uri="{FF2B5EF4-FFF2-40B4-BE49-F238E27FC236}">
                <a16:creationId xmlns:a16="http://schemas.microsoft.com/office/drawing/2014/main" id="{3964FAA9-27B6-4FB1-B231-165AACCD6CA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302" y="1909046"/>
            <a:ext cx="12192000" cy="4946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778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4"/>
                                        </p:tgtEl>
                                        <p:attrNameLst>
                                          <p:attrName>style.visibility</p:attrName>
                                        </p:attrNameLst>
                                      </p:cBhvr>
                                      <p:to>
                                        <p:strVal val="hidden"/>
                                      </p:to>
                                    </p:set>
                                  </p:childTnLst>
                                </p:cTn>
                              </p:par>
                            </p:childTnLst>
                          </p:cTn>
                        </p:par>
                        <p:par>
                          <p:cTn id="15" fill="hold">
                            <p:stCondLst>
                              <p:cond delay="0"/>
                            </p:stCondLst>
                            <p:childTnLst>
                              <p:par>
                                <p:cTn id="16" presetID="1" presetClass="entr" presetSubtype="0" fill="hold" nodeType="afterEffect">
                                  <p:stCondLst>
                                    <p:cond delay="0"/>
                                  </p:stCondLst>
                                  <p:childTnLst>
                                    <p:set>
                                      <p:cBhvr>
                                        <p:cTn id="17"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83639-F7CD-4C13-9449-73F0489A6A24}"/>
              </a:ext>
            </a:extLst>
          </p:cNvPr>
          <p:cNvSpPr>
            <a:spLocks noGrp="1"/>
          </p:cNvSpPr>
          <p:nvPr>
            <p:ph type="title"/>
          </p:nvPr>
        </p:nvSpPr>
        <p:spPr/>
        <p:txBody>
          <a:bodyPr/>
          <a:lstStyle/>
          <a:p>
            <a:r>
              <a:rPr lang="en-US" dirty="0"/>
              <a:t>Future Improvements</a:t>
            </a:r>
          </a:p>
        </p:txBody>
      </p:sp>
      <p:sp>
        <p:nvSpPr>
          <p:cNvPr id="3" name="Content Placeholder 2">
            <a:extLst>
              <a:ext uri="{FF2B5EF4-FFF2-40B4-BE49-F238E27FC236}">
                <a16:creationId xmlns:a16="http://schemas.microsoft.com/office/drawing/2014/main" id="{985170AF-70EA-497B-85A7-CABBE427108C}"/>
              </a:ext>
            </a:extLst>
          </p:cNvPr>
          <p:cNvSpPr>
            <a:spLocks noGrp="1"/>
          </p:cNvSpPr>
          <p:nvPr>
            <p:ph idx="1"/>
          </p:nvPr>
        </p:nvSpPr>
        <p:spPr/>
        <p:txBody>
          <a:bodyPr/>
          <a:lstStyle/>
          <a:p>
            <a:r>
              <a:rPr lang="en-US" dirty="0"/>
              <a:t>Predictive Model</a:t>
            </a:r>
          </a:p>
          <a:p>
            <a:pPr lvl="1"/>
            <a:r>
              <a:rPr lang="en-US" dirty="0"/>
              <a:t>Handling Fit issues</a:t>
            </a:r>
          </a:p>
          <a:p>
            <a:r>
              <a:rPr lang="en-US" dirty="0"/>
              <a:t>Project</a:t>
            </a:r>
          </a:p>
          <a:p>
            <a:pPr lvl="1"/>
            <a:r>
              <a:rPr lang="en-US" dirty="0"/>
              <a:t>More Data</a:t>
            </a:r>
          </a:p>
          <a:p>
            <a:pPr lvl="1"/>
            <a:r>
              <a:rPr lang="en-US" dirty="0"/>
              <a:t>ETL implementation</a:t>
            </a:r>
          </a:p>
          <a:p>
            <a:r>
              <a:rPr lang="en-US" dirty="0"/>
              <a:t>Performance</a:t>
            </a:r>
          </a:p>
          <a:p>
            <a:pPr lvl="1"/>
            <a:r>
              <a:rPr lang="en-US" dirty="0"/>
              <a:t>Implementation of horizontal scaling system</a:t>
            </a:r>
          </a:p>
        </p:txBody>
      </p:sp>
    </p:spTree>
    <p:extLst>
      <p:ext uri="{BB962C8B-B14F-4D97-AF65-F5344CB8AC3E}">
        <p14:creationId xmlns:p14="http://schemas.microsoft.com/office/powerpoint/2010/main" val="8747244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EB5C9-1170-49F7-B7D3-5BC090A9B076}"/>
              </a:ext>
            </a:extLst>
          </p:cNvPr>
          <p:cNvSpPr>
            <a:spLocks noGrp="1"/>
          </p:cNvSpPr>
          <p:nvPr>
            <p:ph type="title"/>
          </p:nvPr>
        </p:nvSpPr>
        <p:spPr/>
        <p:txBody>
          <a:bodyPr/>
          <a:lstStyle/>
          <a:p>
            <a:r>
              <a:rPr lang="en-US" dirty="0"/>
              <a:t>The End?</a:t>
            </a:r>
          </a:p>
        </p:txBody>
      </p:sp>
      <p:sp>
        <p:nvSpPr>
          <p:cNvPr id="3" name="Content Placeholder 2">
            <a:extLst>
              <a:ext uri="{FF2B5EF4-FFF2-40B4-BE49-F238E27FC236}">
                <a16:creationId xmlns:a16="http://schemas.microsoft.com/office/drawing/2014/main" id="{52DF8165-1C20-40F0-802F-D67EE0FDEDD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399649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482EB-3E50-483D-AF27-DB30B2CC2116}"/>
              </a:ext>
            </a:extLst>
          </p:cNvPr>
          <p:cNvSpPr>
            <a:spLocks noGrp="1"/>
          </p:cNvSpPr>
          <p:nvPr>
            <p:ph type="title"/>
          </p:nvPr>
        </p:nvSpPr>
        <p:spPr>
          <a:xfrm>
            <a:off x="677334" y="609600"/>
            <a:ext cx="8596668" cy="660400"/>
          </a:xfrm>
        </p:spPr>
        <p:txBody>
          <a:bodyPr/>
          <a:lstStyle/>
          <a:p>
            <a:r>
              <a:rPr lang="en-US" dirty="0"/>
              <a:t>Presentation Plan</a:t>
            </a:r>
          </a:p>
        </p:txBody>
      </p:sp>
      <p:sp>
        <p:nvSpPr>
          <p:cNvPr id="3" name="Content Placeholder 2">
            <a:extLst>
              <a:ext uri="{FF2B5EF4-FFF2-40B4-BE49-F238E27FC236}">
                <a16:creationId xmlns:a16="http://schemas.microsoft.com/office/drawing/2014/main" id="{920F52BE-4745-44BC-A9EB-2F386F5E8D94}"/>
              </a:ext>
            </a:extLst>
          </p:cNvPr>
          <p:cNvSpPr>
            <a:spLocks noGrp="1"/>
          </p:cNvSpPr>
          <p:nvPr>
            <p:ph idx="1"/>
          </p:nvPr>
        </p:nvSpPr>
        <p:spPr>
          <a:xfrm>
            <a:off x="677334" y="1270000"/>
            <a:ext cx="8596668" cy="3880773"/>
          </a:xfrm>
        </p:spPr>
        <p:txBody>
          <a:bodyPr/>
          <a:lstStyle/>
          <a:p>
            <a:r>
              <a:rPr lang="en-US" dirty="0"/>
              <a:t>Who we are</a:t>
            </a:r>
          </a:p>
          <a:p>
            <a:r>
              <a:rPr lang="en-US" dirty="0"/>
              <a:t>What we did</a:t>
            </a:r>
          </a:p>
          <a:p>
            <a:r>
              <a:rPr lang="en-US" dirty="0"/>
              <a:t>How we did</a:t>
            </a:r>
          </a:p>
          <a:p>
            <a:r>
              <a:rPr lang="en-US" dirty="0"/>
              <a:t>QNA</a:t>
            </a:r>
          </a:p>
          <a:p>
            <a:endParaRPr lang="en-US" dirty="0"/>
          </a:p>
        </p:txBody>
      </p:sp>
    </p:spTree>
    <p:extLst>
      <p:ext uri="{BB962C8B-B14F-4D97-AF65-F5344CB8AC3E}">
        <p14:creationId xmlns:p14="http://schemas.microsoft.com/office/powerpoint/2010/main" val="15959651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805B9-827C-40B4-9105-7AC9CD9BCE1E}"/>
              </a:ext>
            </a:extLst>
          </p:cNvPr>
          <p:cNvSpPr>
            <a:spLocks noGrp="1"/>
          </p:cNvSpPr>
          <p:nvPr>
            <p:ph type="title"/>
          </p:nvPr>
        </p:nvSpPr>
        <p:spPr/>
        <p:txBody>
          <a:bodyPr/>
          <a:lstStyle/>
          <a:p>
            <a:r>
              <a:rPr lang="en-US" dirty="0"/>
              <a:t>Who are we?</a:t>
            </a:r>
          </a:p>
        </p:txBody>
      </p:sp>
      <p:pic>
        <p:nvPicPr>
          <p:cNvPr id="4" name="Picture 3">
            <a:extLst>
              <a:ext uri="{FF2B5EF4-FFF2-40B4-BE49-F238E27FC236}">
                <a16:creationId xmlns:a16="http://schemas.microsoft.com/office/drawing/2014/main" id="{E8810061-C9A6-4F23-B617-748DFFF5F5EF}"/>
              </a:ext>
            </a:extLst>
          </p:cNvPr>
          <p:cNvPicPr>
            <a:picLocks noChangeAspect="1"/>
          </p:cNvPicPr>
          <p:nvPr/>
        </p:nvPicPr>
        <p:blipFill>
          <a:blip r:embed="rId3"/>
          <a:stretch>
            <a:fillRect/>
          </a:stretch>
        </p:blipFill>
        <p:spPr>
          <a:xfrm>
            <a:off x="839678" y="1098835"/>
            <a:ext cx="7267575" cy="2809875"/>
          </a:xfrm>
          <a:prstGeom prst="rect">
            <a:avLst/>
          </a:prstGeom>
        </p:spPr>
      </p:pic>
      <p:pic>
        <p:nvPicPr>
          <p:cNvPr id="1026" name="Picture 2" descr="[cut output image]">
            <a:extLst>
              <a:ext uri="{FF2B5EF4-FFF2-40B4-BE49-F238E27FC236}">
                <a16:creationId xmlns:a16="http://schemas.microsoft.com/office/drawing/2014/main" id="{B2833637-3EB4-477D-A512-03BC3C3BC4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56828" y="3429000"/>
            <a:ext cx="4386568" cy="3293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4936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BB6E0-FB43-4559-8BB6-7046B950DABA}"/>
              </a:ext>
            </a:extLst>
          </p:cNvPr>
          <p:cNvSpPr>
            <a:spLocks noGrp="1"/>
          </p:cNvSpPr>
          <p:nvPr>
            <p:ph type="title"/>
          </p:nvPr>
        </p:nvSpPr>
        <p:spPr/>
        <p:txBody>
          <a:bodyPr/>
          <a:lstStyle/>
          <a:p>
            <a:r>
              <a:rPr lang="en-US" dirty="0"/>
              <a:t>What did we do?</a:t>
            </a:r>
          </a:p>
        </p:txBody>
      </p:sp>
      <p:sp>
        <p:nvSpPr>
          <p:cNvPr id="3" name="Content Placeholder 2">
            <a:extLst>
              <a:ext uri="{FF2B5EF4-FFF2-40B4-BE49-F238E27FC236}">
                <a16:creationId xmlns:a16="http://schemas.microsoft.com/office/drawing/2014/main" id="{9447C4D6-5514-423A-AD8A-EEB482F65404}"/>
              </a:ext>
            </a:extLst>
          </p:cNvPr>
          <p:cNvSpPr>
            <a:spLocks noGrp="1"/>
          </p:cNvSpPr>
          <p:nvPr>
            <p:ph idx="1"/>
          </p:nvPr>
        </p:nvSpPr>
        <p:spPr>
          <a:xfrm>
            <a:off x="677334" y="1432802"/>
            <a:ext cx="1179458" cy="1636970"/>
          </a:xfrm>
        </p:spPr>
        <p:txBody>
          <a:bodyPr/>
          <a:lstStyle/>
          <a:p>
            <a:pPr marL="0" indent="0">
              <a:buNone/>
            </a:pPr>
            <a:r>
              <a:rPr lang="en-US" dirty="0">
                <a:solidFill>
                  <a:srgbClr val="FF0000"/>
                </a:solidFill>
              </a:rPr>
              <a:t>W</a:t>
            </a:r>
            <a:r>
              <a:rPr lang="en-US" dirty="0">
                <a:solidFill>
                  <a:schemeClr val="tx1"/>
                </a:solidFill>
              </a:rPr>
              <a:t>ildlife</a:t>
            </a:r>
          </a:p>
          <a:p>
            <a:pPr marL="0" indent="0">
              <a:buNone/>
            </a:pPr>
            <a:r>
              <a:rPr lang="en-US" dirty="0">
                <a:solidFill>
                  <a:srgbClr val="FF0000"/>
                </a:solidFill>
              </a:rPr>
              <a:t>A</a:t>
            </a:r>
            <a:r>
              <a:rPr lang="en-US" dirty="0"/>
              <a:t>ircraft</a:t>
            </a:r>
          </a:p>
          <a:p>
            <a:pPr marL="0" indent="0">
              <a:buNone/>
            </a:pPr>
            <a:r>
              <a:rPr lang="en-US" dirty="0">
                <a:solidFill>
                  <a:srgbClr val="FF0000"/>
                </a:solidFill>
              </a:rPr>
              <a:t>S</a:t>
            </a:r>
            <a:r>
              <a:rPr lang="en-US" dirty="0"/>
              <a:t>trike</a:t>
            </a:r>
          </a:p>
          <a:p>
            <a:pPr marL="0" indent="0">
              <a:buNone/>
            </a:pPr>
            <a:r>
              <a:rPr lang="en-US" dirty="0">
                <a:solidFill>
                  <a:srgbClr val="FF0000"/>
                </a:solidFill>
              </a:rPr>
              <a:t>P</a:t>
            </a:r>
            <a:r>
              <a:rPr lang="en-US" dirty="0"/>
              <a:t>roject</a:t>
            </a:r>
          </a:p>
        </p:txBody>
      </p:sp>
      <p:pic>
        <p:nvPicPr>
          <p:cNvPr id="4" name="Picture 3">
            <a:extLst>
              <a:ext uri="{FF2B5EF4-FFF2-40B4-BE49-F238E27FC236}">
                <a16:creationId xmlns:a16="http://schemas.microsoft.com/office/drawing/2014/main" id="{B0C3C326-98C3-4AE5-BB19-083BA97B5F6B}"/>
              </a:ext>
            </a:extLst>
          </p:cNvPr>
          <p:cNvPicPr>
            <a:picLocks noChangeAspect="1"/>
          </p:cNvPicPr>
          <p:nvPr/>
        </p:nvPicPr>
        <p:blipFill>
          <a:blip r:embed="rId3"/>
          <a:stretch>
            <a:fillRect/>
          </a:stretch>
        </p:blipFill>
        <p:spPr>
          <a:xfrm>
            <a:off x="2559420" y="1270000"/>
            <a:ext cx="6477576" cy="5505940"/>
          </a:xfrm>
          <a:prstGeom prst="rect">
            <a:avLst/>
          </a:prstGeom>
        </p:spPr>
      </p:pic>
    </p:spTree>
    <p:extLst>
      <p:ext uri="{BB962C8B-B14F-4D97-AF65-F5344CB8AC3E}">
        <p14:creationId xmlns:p14="http://schemas.microsoft.com/office/powerpoint/2010/main" val="1547784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1ED9B-8E02-4BB6-A7BE-B4BCCB227F54}"/>
              </a:ext>
            </a:extLst>
          </p:cNvPr>
          <p:cNvSpPr>
            <a:spLocks noGrp="1"/>
          </p:cNvSpPr>
          <p:nvPr>
            <p:ph type="title"/>
          </p:nvPr>
        </p:nvSpPr>
        <p:spPr/>
        <p:txBody>
          <a:bodyPr/>
          <a:lstStyle/>
          <a:p>
            <a:r>
              <a:rPr lang="en-US" dirty="0"/>
              <a:t>Why this subject and not something else?</a:t>
            </a:r>
          </a:p>
        </p:txBody>
      </p:sp>
      <p:sp>
        <p:nvSpPr>
          <p:cNvPr id="3" name="Content Placeholder 2">
            <a:extLst>
              <a:ext uri="{FF2B5EF4-FFF2-40B4-BE49-F238E27FC236}">
                <a16:creationId xmlns:a16="http://schemas.microsoft.com/office/drawing/2014/main" id="{2F297AC7-6E42-4EF4-9E5A-34753BEAD385}"/>
              </a:ext>
            </a:extLst>
          </p:cNvPr>
          <p:cNvSpPr>
            <a:spLocks noGrp="1"/>
          </p:cNvSpPr>
          <p:nvPr>
            <p:ph idx="1"/>
          </p:nvPr>
        </p:nvSpPr>
        <p:spPr>
          <a:xfrm>
            <a:off x="677334" y="2160589"/>
            <a:ext cx="6423262" cy="1431697"/>
          </a:xfrm>
        </p:spPr>
        <p:txBody>
          <a:bodyPr>
            <a:normAutofit/>
          </a:bodyPr>
          <a:lstStyle/>
          <a:p>
            <a:r>
              <a:rPr lang="en-US" dirty="0"/>
              <a:t>142.921.417 total flights 2009-2017 in the USA</a:t>
            </a:r>
          </a:p>
          <a:p>
            <a:r>
              <a:rPr lang="en-US" dirty="0"/>
              <a:t>86.877 strikes 2009-2017 in the USA</a:t>
            </a:r>
          </a:p>
          <a:p>
            <a:r>
              <a:rPr lang="en-US" dirty="0"/>
              <a:t>0.06% collision rate in the USA</a:t>
            </a:r>
          </a:p>
        </p:txBody>
      </p:sp>
      <p:sp>
        <p:nvSpPr>
          <p:cNvPr id="4" name="TextBox 3">
            <a:extLst>
              <a:ext uri="{FF2B5EF4-FFF2-40B4-BE49-F238E27FC236}">
                <a16:creationId xmlns:a16="http://schemas.microsoft.com/office/drawing/2014/main" id="{152B3C57-0437-4875-AA5D-C543E240C8FE}"/>
              </a:ext>
            </a:extLst>
          </p:cNvPr>
          <p:cNvSpPr txBox="1"/>
          <p:nvPr/>
        </p:nvSpPr>
        <p:spPr>
          <a:xfrm>
            <a:off x="830425" y="3795520"/>
            <a:ext cx="4734420" cy="369332"/>
          </a:xfrm>
          <a:prstGeom prst="rect">
            <a:avLst/>
          </a:prstGeom>
          <a:noFill/>
        </p:spPr>
        <p:txBody>
          <a:bodyPr wrap="square" rtlCol="0">
            <a:spAutoFit/>
          </a:bodyPr>
          <a:lstStyle/>
          <a:p>
            <a:pPr marL="285750" indent="-285750">
              <a:buFont typeface="Arial" panose="020B0604020202020204" pitchFamily="34" charset="0"/>
              <a:buChar char="•"/>
            </a:pPr>
            <a:endParaRPr lang="en-US" dirty="0"/>
          </a:p>
        </p:txBody>
      </p:sp>
      <p:pic>
        <p:nvPicPr>
          <p:cNvPr id="6" name="Picture 5">
            <a:extLst>
              <a:ext uri="{FF2B5EF4-FFF2-40B4-BE49-F238E27FC236}">
                <a16:creationId xmlns:a16="http://schemas.microsoft.com/office/drawing/2014/main" id="{6562D351-3ADB-4847-8D8A-86536618D963}"/>
              </a:ext>
            </a:extLst>
          </p:cNvPr>
          <p:cNvPicPr>
            <a:picLocks noChangeAspect="1"/>
          </p:cNvPicPr>
          <p:nvPr/>
        </p:nvPicPr>
        <p:blipFill>
          <a:blip r:embed="rId3"/>
          <a:stretch>
            <a:fillRect/>
          </a:stretch>
        </p:blipFill>
        <p:spPr>
          <a:xfrm>
            <a:off x="644352" y="3592286"/>
            <a:ext cx="8629650" cy="1514475"/>
          </a:xfrm>
          <a:prstGeom prst="rect">
            <a:avLst/>
          </a:prstGeom>
        </p:spPr>
      </p:pic>
      <p:sp>
        <p:nvSpPr>
          <p:cNvPr id="7" name="TextBox 6">
            <a:extLst>
              <a:ext uri="{FF2B5EF4-FFF2-40B4-BE49-F238E27FC236}">
                <a16:creationId xmlns:a16="http://schemas.microsoft.com/office/drawing/2014/main" id="{541BDFC5-7910-407D-BF08-0F1741A7CB85}"/>
              </a:ext>
            </a:extLst>
          </p:cNvPr>
          <p:cNvSpPr txBox="1"/>
          <p:nvPr/>
        </p:nvSpPr>
        <p:spPr>
          <a:xfrm>
            <a:off x="830425" y="5309995"/>
            <a:ext cx="4544008" cy="369332"/>
          </a:xfrm>
          <a:prstGeom prst="rect">
            <a:avLst/>
          </a:prstGeom>
          <a:noFill/>
        </p:spPr>
        <p:txBody>
          <a:bodyPr wrap="square" rtlCol="0">
            <a:spAutoFit/>
          </a:bodyPr>
          <a:lstStyle/>
          <a:p>
            <a:r>
              <a:rPr lang="en-US" dirty="0"/>
              <a:t>532 million US$ (457 million euros)</a:t>
            </a:r>
          </a:p>
        </p:txBody>
      </p:sp>
    </p:spTree>
    <p:extLst>
      <p:ext uri="{BB962C8B-B14F-4D97-AF65-F5344CB8AC3E}">
        <p14:creationId xmlns:p14="http://schemas.microsoft.com/office/powerpoint/2010/main" val="2977521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2C54F-F995-4179-8178-91C833EF7685}"/>
              </a:ext>
            </a:extLst>
          </p:cNvPr>
          <p:cNvSpPr>
            <a:spLocks noGrp="1"/>
          </p:cNvSpPr>
          <p:nvPr>
            <p:ph type="title"/>
          </p:nvPr>
        </p:nvSpPr>
        <p:spPr/>
        <p:txBody>
          <a:bodyPr/>
          <a:lstStyle/>
          <a:p>
            <a:r>
              <a:rPr lang="en-US" dirty="0"/>
              <a:t>Why this subject and not something else?</a:t>
            </a:r>
          </a:p>
        </p:txBody>
      </p:sp>
      <p:pic>
        <p:nvPicPr>
          <p:cNvPr id="6" name="Picture 5">
            <a:extLst>
              <a:ext uri="{FF2B5EF4-FFF2-40B4-BE49-F238E27FC236}">
                <a16:creationId xmlns:a16="http://schemas.microsoft.com/office/drawing/2014/main" id="{7565F8B7-59EC-445F-8E40-BF071A495762}"/>
              </a:ext>
            </a:extLst>
          </p:cNvPr>
          <p:cNvPicPr>
            <a:picLocks noChangeAspect="1"/>
          </p:cNvPicPr>
          <p:nvPr/>
        </p:nvPicPr>
        <p:blipFill>
          <a:blip r:embed="rId3"/>
          <a:stretch>
            <a:fillRect/>
          </a:stretch>
        </p:blipFill>
        <p:spPr>
          <a:xfrm>
            <a:off x="4780742" y="2205037"/>
            <a:ext cx="3257550" cy="2447925"/>
          </a:xfrm>
          <a:prstGeom prst="rect">
            <a:avLst/>
          </a:prstGeom>
        </p:spPr>
      </p:pic>
      <p:sp>
        <p:nvSpPr>
          <p:cNvPr id="8" name="TextBox 7">
            <a:extLst>
              <a:ext uri="{FF2B5EF4-FFF2-40B4-BE49-F238E27FC236}">
                <a16:creationId xmlns:a16="http://schemas.microsoft.com/office/drawing/2014/main" id="{70980EA0-3089-453B-9498-702362BD730B}"/>
              </a:ext>
            </a:extLst>
          </p:cNvPr>
          <p:cNvSpPr txBox="1"/>
          <p:nvPr/>
        </p:nvSpPr>
        <p:spPr>
          <a:xfrm>
            <a:off x="677333" y="2500010"/>
            <a:ext cx="3476377" cy="369332"/>
          </a:xfrm>
          <a:prstGeom prst="rect">
            <a:avLst/>
          </a:prstGeom>
          <a:noFill/>
        </p:spPr>
        <p:txBody>
          <a:bodyPr wrap="square" rtlCol="0">
            <a:spAutoFit/>
          </a:bodyPr>
          <a:lstStyle/>
          <a:p>
            <a:r>
              <a:rPr lang="en-US" dirty="0"/>
              <a:t>48.000 average flights per day</a:t>
            </a:r>
          </a:p>
        </p:txBody>
      </p:sp>
      <p:sp>
        <p:nvSpPr>
          <p:cNvPr id="3" name="TextBox 2">
            <a:extLst>
              <a:ext uri="{FF2B5EF4-FFF2-40B4-BE49-F238E27FC236}">
                <a16:creationId xmlns:a16="http://schemas.microsoft.com/office/drawing/2014/main" id="{EDEDA7DA-5B13-49D8-A80D-FA8CFBF0A92F}"/>
              </a:ext>
            </a:extLst>
          </p:cNvPr>
          <p:cNvSpPr txBox="1"/>
          <p:nvPr/>
        </p:nvSpPr>
        <p:spPr>
          <a:xfrm>
            <a:off x="719705" y="6488668"/>
            <a:ext cx="6522720" cy="369332"/>
          </a:xfrm>
          <a:prstGeom prst="rect">
            <a:avLst/>
          </a:prstGeom>
          <a:noFill/>
        </p:spPr>
        <p:txBody>
          <a:bodyPr wrap="square" rtlCol="0">
            <a:spAutoFit/>
          </a:bodyPr>
          <a:lstStyle/>
          <a:p>
            <a:r>
              <a:rPr lang="en-US" dirty="0"/>
              <a:t>Number taken from FAA (Federal Aviation Administration)</a:t>
            </a:r>
          </a:p>
        </p:txBody>
      </p:sp>
    </p:spTree>
    <p:extLst>
      <p:ext uri="{BB962C8B-B14F-4D97-AF65-F5344CB8AC3E}">
        <p14:creationId xmlns:p14="http://schemas.microsoft.com/office/powerpoint/2010/main" val="2760473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8DCB6-1B29-4BD4-9C6D-3DF42C4270A4}"/>
              </a:ext>
            </a:extLst>
          </p:cNvPr>
          <p:cNvSpPr>
            <a:spLocks noGrp="1"/>
          </p:cNvSpPr>
          <p:nvPr>
            <p:ph type="title"/>
          </p:nvPr>
        </p:nvSpPr>
        <p:spPr/>
        <p:txBody>
          <a:bodyPr/>
          <a:lstStyle/>
          <a:p>
            <a:endParaRPr lang="en-US"/>
          </a:p>
        </p:txBody>
      </p:sp>
      <p:pic>
        <p:nvPicPr>
          <p:cNvPr id="7" name="Picture 6">
            <a:extLst>
              <a:ext uri="{FF2B5EF4-FFF2-40B4-BE49-F238E27FC236}">
                <a16:creationId xmlns:a16="http://schemas.microsoft.com/office/drawing/2014/main" id="{F66922E2-CB3C-44D4-8E52-21EF050702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71624" y="1135380"/>
            <a:ext cx="6071624" cy="4553718"/>
          </a:xfrm>
          <a:prstGeom prst="rect">
            <a:avLst/>
          </a:prstGeom>
        </p:spPr>
      </p:pic>
      <p:pic>
        <p:nvPicPr>
          <p:cNvPr id="10" name="Picture 9">
            <a:extLst>
              <a:ext uri="{FF2B5EF4-FFF2-40B4-BE49-F238E27FC236}">
                <a16:creationId xmlns:a16="http://schemas.microsoft.com/office/drawing/2014/main" id="{167C61E2-76BD-4559-B778-B212FB091D75}"/>
              </a:ext>
            </a:extLst>
          </p:cNvPr>
          <p:cNvPicPr/>
          <p:nvPr/>
        </p:nvPicPr>
        <p:blipFill>
          <a:blip r:embed="rId3">
            <a:extLst>
              <a:ext uri="{28A0092B-C50C-407E-A947-70E740481C1C}">
                <a14:useLocalDpi xmlns:a14="http://schemas.microsoft.com/office/drawing/2010/main" val="0"/>
              </a:ext>
            </a:extLst>
          </a:blip>
          <a:stretch>
            <a:fillRect/>
          </a:stretch>
        </p:blipFill>
        <p:spPr>
          <a:xfrm flipH="1">
            <a:off x="12192000" y="1643062"/>
            <a:ext cx="4762500" cy="3571875"/>
          </a:xfrm>
          <a:prstGeom prst="rect">
            <a:avLst/>
          </a:prstGeom>
        </p:spPr>
      </p:pic>
      <p:pic>
        <p:nvPicPr>
          <p:cNvPr id="5" name="Content Placeholder 4">
            <a:extLst>
              <a:ext uri="{FF2B5EF4-FFF2-40B4-BE49-F238E27FC236}">
                <a16:creationId xmlns:a16="http://schemas.microsoft.com/office/drawing/2014/main" id="{1A07A5DF-105D-4F29-AEB3-5E22C7FAC89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147060" y="1135380"/>
            <a:ext cx="5113020" cy="5113020"/>
          </a:xfrm>
        </p:spPr>
      </p:pic>
    </p:spTree>
    <p:extLst>
      <p:ext uri="{BB962C8B-B14F-4D97-AF65-F5344CB8AC3E}">
        <p14:creationId xmlns:p14="http://schemas.microsoft.com/office/powerpoint/2010/main" val="1751323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1.66667E-6 -3.7037E-6 L 0.62904 -3.7037E-6 " pathEditMode="relative" rAng="0" ptsTypes="AA">
                                      <p:cBhvr>
                                        <p:cTn id="6" dur="2000" fill="hold"/>
                                        <p:tgtEl>
                                          <p:spTgt spid="7"/>
                                        </p:tgtEl>
                                        <p:attrNameLst>
                                          <p:attrName>ppt_x</p:attrName>
                                          <p:attrName>ppt_y</p:attrName>
                                        </p:attrNameLst>
                                      </p:cBhvr>
                                      <p:rCtr x="31445" y="0"/>
                                    </p:animMotion>
                                  </p:childTnLst>
                                </p:cTn>
                              </p:par>
                              <p:par>
                                <p:cTn id="7" presetID="42" presetClass="path" presetSubtype="0" accel="50000" decel="50000" fill="hold" nodeType="withEffect">
                                  <p:stCondLst>
                                    <p:cond delay="0"/>
                                  </p:stCondLst>
                                  <p:childTnLst>
                                    <p:animMotion origin="layout" path="M -2.5E-6 0 L -0.70508 0 " pathEditMode="relative" rAng="0" ptsTypes="AA">
                                      <p:cBhvr>
                                        <p:cTn id="8" dur="2000" fill="hold"/>
                                        <p:tgtEl>
                                          <p:spTgt spid="10"/>
                                        </p:tgtEl>
                                        <p:attrNameLst>
                                          <p:attrName>ppt_x</p:attrName>
                                          <p:attrName>ppt_y</p:attrName>
                                        </p:attrNameLst>
                                      </p:cBhvr>
                                      <p:rCtr x="-35260" y="0"/>
                                    </p:animMotion>
                                  </p:childTnLst>
                                </p:cTn>
                              </p:par>
                            </p:childTnLst>
                          </p:cTn>
                        </p:par>
                        <p:par>
                          <p:cTn id="9" fill="hold">
                            <p:stCondLst>
                              <p:cond delay="2000"/>
                            </p:stCondLst>
                            <p:childTnLst>
                              <p:par>
                                <p:cTn id="10" presetID="1" presetClass="exit" presetSubtype="0" fill="hold" nodeType="afterEffect">
                                  <p:stCondLst>
                                    <p:cond delay="0"/>
                                  </p:stCondLst>
                                  <p:childTnLst>
                                    <p:set>
                                      <p:cBhvr>
                                        <p:cTn id="11" dur="1" fill="hold">
                                          <p:stCondLst>
                                            <p:cond delay="0"/>
                                          </p:stCondLst>
                                        </p:cTn>
                                        <p:tgtEl>
                                          <p:spTgt spid="7"/>
                                        </p:tgtEl>
                                        <p:attrNameLst>
                                          <p:attrName>style.visibility</p:attrName>
                                        </p:attrNameLst>
                                      </p:cBhvr>
                                      <p:to>
                                        <p:strVal val="hidden"/>
                                      </p:to>
                                    </p:set>
                                  </p:childTnLst>
                                </p:cTn>
                              </p:par>
                            </p:childTnLst>
                          </p:cTn>
                        </p:par>
                        <p:par>
                          <p:cTn id="12" fill="hold">
                            <p:stCondLst>
                              <p:cond delay="2000"/>
                            </p:stCondLst>
                            <p:childTnLst>
                              <p:par>
                                <p:cTn id="13" presetID="1" presetClass="exit" presetSubtype="0" fill="hold" nodeType="afterEffect">
                                  <p:stCondLst>
                                    <p:cond delay="0"/>
                                  </p:stCondLst>
                                  <p:childTnLst>
                                    <p:set>
                                      <p:cBhvr>
                                        <p:cTn id="14" dur="1" fill="hold">
                                          <p:stCondLst>
                                            <p:cond delay="0"/>
                                          </p:stCondLst>
                                        </p:cTn>
                                        <p:tgtEl>
                                          <p:spTgt spid="10"/>
                                        </p:tgtEl>
                                        <p:attrNameLst>
                                          <p:attrName>style.visibility</p:attrName>
                                        </p:attrNameLst>
                                      </p:cBhvr>
                                      <p:to>
                                        <p:strVal val="hidden"/>
                                      </p:to>
                                    </p:set>
                                  </p:childTnLst>
                                </p:cTn>
                              </p:par>
                            </p:childTnLst>
                          </p:cTn>
                        </p:par>
                        <p:par>
                          <p:cTn id="15" fill="hold">
                            <p:stCondLst>
                              <p:cond delay="2000"/>
                            </p:stCondLst>
                            <p:childTnLst>
                              <p:par>
                                <p:cTn id="16" presetID="1" presetClass="entr" presetSubtype="0"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childTnLst>
                                </p:cTn>
                              </p:par>
                            </p:childTnLst>
                          </p:cTn>
                        </p:par>
                        <p:par>
                          <p:cTn id="18" fill="hold">
                            <p:stCondLst>
                              <p:cond delay="2000"/>
                            </p:stCondLst>
                            <p:childTnLst>
                              <p:par>
                                <p:cTn id="19" presetID="1" presetClass="exit" presetSubtype="0" fill="hold" nodeType="afterEffect">
                                  <p:stCondLst>
                                    <p:cond delay="1000"/>
                                  </p:stCondLst>
                                  <p:childTnLst>
                                    <p:set>
                                      <p:cBhvr>
                                        <p:cTn id="20"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5AE7E-7B6B-4215-910A-8B4DBDB93830}"/>
              </a:ext>
            </a:extLst>
          </p:cNvPr>
          <p:cNvSpPr>
            <a:spLocks noGrp="1"/>
          </p:cNvSpPr>
          <p:nvPr>
            <p:ph type="title"/>
          </p:nvPr>
        </p:nvSpPr>
        <p:spPr/>
        <p:txBody>
          <a:bodyPr/>
          <a:lstStyle/>
          <a:p>
            <a:r>
              <a:rPr lang="en-US" dirty="0"/>
              <a:t>How are we reducing the number of collisions?</a:t>
            </a:r>
          </a:p>
        </p:txBody>
      </p:sp>
      <p:sp>
        <p:nvSpPr>
          <p:cNvPr id="3" name="Content Placeholder 2">
            <a:extLst>
              <a:ext uri="{FF2B5EF4-FFF2-40B4-BE49-F238E27FC236}">
                <a16:creationId xmlns:a16="http://schemas.microsoft.com/office/drawing/2014/main" id="{7DF60914-5E49-4496-BAA9-AD4D4C9D7B37}"/>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F669B6D8-793C-4A31-A4A1-04ED4423DF7C}"/>
              </a:ext>
            </a:extLst>
          </p:cNvPr>
          <p:cNvPicPr>
            <a:picLocks noChangeAspect="1"/>
          </p:cNvPicPr>
          <p:nvPr/>
        </p:nvPicPr>
        <p:blipFill>
          <a:blip r:embed="rId3"/>
          <a:stretch>
            <a:fillRect/>
          </a:stretch>
        </p:blipFill>
        <p:spPr>
          <a:xfrm>
            <a:off x="583356" y="2027609"/>
            <a:ext cx="8414729" cy="4238663"/>
          </a:xfrm>
          <a:prstGeom prst="rect">
            <a:avLst/>
          </a:prstGeom>
        </p:spPr>
      </p:pic>
    </p:spTree>
    <p:extLst>
      <p:ext uri="{BB962C8B-B14F-4D97-AF65-F5344CB8AC3E}">
        <p14:creationId xmlns:p14="http://schemas.microsoft.com/office/powerpoint/2010/main" val="38815164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DD4AB-F6A0-4FA7-8DA8-FE9D18640D8B}"/>
              </a:ext>
            </a:extLst>
          </p:cNvPr>
          <p:cNvSpPr>
            <a:spLocks noGrp="1"/>
          </p:cNvSpPr>
          <p:nvPr>
            <p:ph type="title"/>
          </p:nvPr>
        </p:nvSpPr>
        <p:spPr/>
        <p:txBody>
          <a:bodyPr/>
          <a:lstStyle/>
          <a:p>
            <a:r>
              <a:rPr lang="en-US" dirty="0"/>
              <a:t>How is all that stuff, reducing the collision rate?</a:t>
            </a:r>
          </a:p>
        </p:txBody>
      </p:sp>
      <p:sp>
        <p:nvSpPr>
          <p:cNvPr id="3" name="Content Placeholder 2">
            <a:extLst>
              <a:ext uri="{FF2B5EF4-FFF2-40B4-BE49-F238E27FC236}">
                <a16:creationId xmlns:a16="http://schemas.microsoft.com/office/drawing/2014/main" id="{795E8A07-7B7B-4707-A5F6-C380DC3A8E95}"/>
              </a:ext>
            </a:extLst>
          </p:cNvPr>
          <p:cNvSpPr>
            <a:spLocks noGrp="1"/>
          </p:cNvSpPr>
          <p:nvPr>
            <p:ph idx="1"/>
          </p:nvPr>
        </p:nvSpPr>
        <p:spPr/>
        <p:txBody>
          <a:bodyPr/>
          <a:lstStyle/>
          <a:p>
            <a:r>
              <a:rPr lang="en-US" dirty="0"/>
              <a:t>Educating</a:t>
            </a:r>
          </a:p>
          <a:p>
            <a:r>
              <a:rPr lang="en-US" dirty="0"/>
              <a:t>Predicting</a:t>
            </a:r>
          </a:p>
          <a:p>
            <a:r>
              <a:rPr lang="en-US" dirty="0"/>
              <a:t>Prescribing</a:t>
            </a:r>
          </a:p>
        </p:txBody>
      </p:sp>
    </p:spTree>
    <p:extLst>
      <p:ext uri="{BB962C8B-B14F-4D97-AF65-F5344CB8AC3E}">
        <p14:creationId xmlns:p14="http://schemas.microsoft.com/office/powerpoint/2010/main" val="237956761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435</TotalTime>
  <Words>977</Words>
  <Application>Microsoft Office PowerPoint</Application>
  <PresentationFormat>Platekrāna</PresentationFormat>
  <Paragraphs>95</Paragraphs>
  <Slides>15</Slides>
  <Notes>12</Notes>
  <HiddenSlides>0</HiddenSlides>
  <MMClips>0</MMClips>
  <ScaleCrop>false</ScaleCrop>
  <HeadingPairs>
    <vt:vector size="6" baseType="variant">
      <vt:variant>
        <vt:lpstr>Lietotie fonti</vt:lpstr>
      </vt:variant>
      <vt:variant>
        <vt:i4>4</vt:i4>
      </vt:variant>
      <vt:variant>
        <vt:lpstr>Dizains</vt:lpstr>
      </vt:variant>
      <vt:variant>
        <vt:i4>1</vt:i4>
      </vt:variant>
      <vt:variant>
        <vt:lpstr>Slaidu virsraksti</vt:lpstr>
      </vt:variant>
      <vt:variant>
        <vt:i4>15</vt:i4>
      </vt:variant>
    </vt:vector>
  </HeadingPairs>
  <TitlesOfParts>
    <vt:vector size="20" baseType="lpstr">
      <vt:lpstr>Arial</vt:lpstr>
      <vt:lpstr>Calibri</vt:lpstr>
      <vt:lpstr>Trebuchet MS</vt:lpstr>
      <vt:lpstr>Wingdings 3</vt:lpstr>
      <vt:lpstr>Facet</vt:lpstr>
      <vt:lpstr>W.A.S.P.</vt:lpstr>
      <vt:lpstr>Presentation Plan</vt:lpstr>
      <vt:lpstr>Who are we?</vt:lpstr>
      <vt:lpstr>What did we do?</vt:lpstr>
      <vt:lpstr>Why this subject and not something else?</vt:lpstr>
      <vt:lpstr>Why this subject and not something else?</vt:lpstr>
      <vt:lpstr>PowerPoint prezentācija</vt:lpstr>
      <vt:lpstr>How are we reducing the number of collisions?</vt:lpstr>
      <vt:lpstr>How is all that stuff, reducing the collision rate?</vt:lpstr>
      <vt:lpstr>How did we manage to achieve this?</vt:lpstr>
      <vt:lpstr>Data Wrangling</vt:lpstr>
      <vt:lpstr>What about that Prediction Model, how does it work?</vt:lpstr>
      <vt:lpstr>How does the model make a decision?</vt:lpstr>
      <vt:lpstr>Future Improvements</vt:lpstr>
      <vt:lpstr>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W.A.S.P.</dc:title>
  <dc:creator>Raiden Rabit</dc:creator>
  <cp:lastModifiedBy>ralf zangis</cp:lastModifiedBy>
  <cp:revision>80</cp:revision>
  <dcterms:created xsi:type="dcterms:W3CDTF">2018-05-27T11:06:51Z</dcterms:created>
  <dcterms:modified xsi:type="dcterms:W3CDTF">2018-05-31T19:03:58Z</dcterms:modified>
</cp:coreProperties>
</file>

<file path=docProps/thumbnail.jpeg>
</file>